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69" r:id="rId6"/>
    <p:sldId id="261" r:id="rId7"/>
    <p:sldId id="259" r:id="rId8"/>
    <p:sldId id="260" r:id="rId9"/>
    <p:sldId id="271" r:id="rId10"/>
    <p:sldId id="263" r:id="rId11"/>
    <p:sldId id="272" r:id="rId12"/>
    <p:sldId id="264" r:id="rId13"/>
    <p:sldId id="265" r:id="rId14"/>
    <p:sldId id="266" r:id="rId15"/>
    <p:sldId id="273" r:id="rId16"/>
    <p:sldId id="26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1BE35-0588-BB43-8496-AD83C5469D02}" type="doc">
      <dgm:prSet loTypeId="urn:microsoft.com/office/officeart/2005/8/layout/chevron1" loCatId="" qsTypeId="urn:microsoft.com/office/officeart/2005/8/quickstyle/simple5" qsCatId="simple" csTypeId="urn:microsoft.com/office/officeart/2005/8/colors/accent1_2" csCatId="accent1" phldr="1"/>
      <dgm:spPr/>
    </dgm:pt>
    <dgm:pt modelId="{8E8D7D78-A084-644B-8807-A955E4E32F1D}">
      <dgm:prSet phldrT="[Text]"/>
      <dgm:spPr/>
      <dgm:t>
        <a:bodyPr/>
        <a:lstStyle/>
        <a:p>
          <a:r>
            <a:rPr lang="de-DE" dirty="0"/>
            <a:t>Bis 22.11.:</a:t>
          </a:r>
        </a:p>
        <a:p>
          <a:r>
            <a:rPr lang="de-DE" dirty="0"/>
            <a:t>Skizzen, </a:t>
          </a:r>
          <a:r>
            <a:rPr lang="de-DE" dirty="0" err="1"/>
            <a:t>Wireframes</a:t>
          </a:r>
          <a:r>
            <a:rPr lang="de-DE" dirty="0"/>
            <a:t>, </a:t>
          </a:r>
          <a:r>
            <a:rPr lang="de-DE" dirty="0" err="1"/>
            <a:t>Mockups</a:t>
          </a:r>
          <a:endParaRPr lang="de-DE" dirty="0"/>
        </a:p>
      </dgm:t>
    </dgm:pt>
    <dgm:pt modelId="{88588BE1-FC92-024C-8533-10EE5AF02D03}" type="parTrans" cxnId="{39003365-1EEE-754D-880C-783EFC9788E9}">
      <dgm:prSet/>
      <dgm:spPr/>
      <dgm:t>
        <a:bodyPr/>
        <a:lstStyle/>
        <a:p>
          <a:endParaRPr lang="de-DE"/>
        </a:p>
      </dgm:t>
    </dgm:pt>
    <dgm:pt modelId="{979E3BBA-E0F5-A44D-963E-C2B984890272}" type="sibTrans" cxnId="{39003365-1EEE-754D-880C-783EFC9788E9}">
      <dgm:prSet/>
      <dgm:spPr/>
      <dgm:t>
        <a:bodyPr/>
        <a:lstStyle/>
        <a:p>
          <a:endParaRPr lang="de-DE"/>
        </a:p>
      </dgm:t>
    </dgm:pt>
    <dgm:pt modelId="{0FA393BD-DFF1-6D4D-AFD7-38F6E628724D}">
      <dgm:prSet/>
      <dgm:spPr/>
      <dgm:t>
        <a:bodyPr/>
        <a:lstStyle/>
        <a:p>
          <a:r>
            <a:rPr lang="de-DE" dirty="0"/>
            <a:t>Bis 29.11.:</a:t>
          </a:r>
        </a:p>
        <a:p>
          <a:r>
            <a:rPr lang="de-DE" dirty="0"/>
            <a:t>Einarbeitung in </a:t>
          </a:r>
          <a:r>
            <a:rPr lang="de-DE" dirty="0" err="1"/>
            <a:t>React</a:t>
          </a:r>
          <a:r>
            <a:rPr lang="de-DE" dirty="0"/>
            <a:t> Native (</a:t>
          </a:r>
          <a:r>
            <a:rPr lang="de-DE" dirty="0" err="1"/>
            <a:t>Hello</a:t>
          </a:r>
          <a:r>
            <a:rPr lang="de-DE" dirty="0"/>
            <a:t> World)</a:t>
          </a:r>
        </a:p>
      </dgm:t>
    </dgm:pt>
    <dgm:pt modelId="{CDA173FE-1F44-C342-B291-E0970D301B64}" type="parTrans" cxnId="{E19DC3E2-A05A-4D4D-BB8D-D4F8BF0ED41B}">
      <dgm:prSet/>
      <dgm:spPr/>
      <dgm:t>
        <a:bodyPr/>
        <a:lstStyle/>
        <a:p>
          <a:endParaRPr lang="de-DE"/>
        </a:p>
      </dgm:t>
    </dgm:pt>
    <dgm:pt modelId="{F675ED51-769C-4A4B-ACF5-8B2C60429FD0}" type="sibTrans" cxnId="{E19DC3E2-A05A-4D4D-BB8D-D4F8BF0ED41B}">
      <dgm:prSet/>
      <dgm:spPr/>
      <dgm:t>
        <a:bodyPr/>
        <a:lstStyle/>
        <a:p>
          <a:endParaRPr lang="de-DE"/>
        </a:p>
      </dgm:t>
    </dgm:pt>
    <dgm:pt modelId="{30AF0B16-F9D9-4845-BD7B-30E532F03DBA}">
      <dgm:prSet/>
      <dgm:spPr/>
      <dgm:t>
        <a:bodyPr/>
        <a:lstStyle/>
        <a:p>
          <a:r>
            <a:rPr lang="de-DE" dirty="0"/>
            <a:t>Bis 13.12.:</a:t>
          </a:r>
        </a:p>
        <a:p>
          <a:r>
            <a:rPr lang="de-DE" dirty="0"/>
            <a:t>Umsetzung Muss-Anforderungen</a:t>
          </a:r>
        </a:p>
      </dgm:t>
    </dgm:pt>
    <dgm:pt modelId="{66295792-2065-6949-8D68-AC3FA8E8A27E}" type="parTrans" cxnId="{D7F4E208-6322-7F4F-A8F1-B5F88056AB96}">
      <dgm:prSet/>
      <dgm:spPr/>
      <dgm:t>
        <a:bodyPr/>
        <a:lstStyle/>
        <a:p>
          <a:endParaRPr lang="de-DE"/>
        </a:p>
      </dgm:t>
    </dgm:pt>
    <dgm:pt modelId="{C4A6DC09-62E4-4C48-B2BE-563D9ADB1265}" type="sibTrans" cxnId="{D7F4E208-6322-7F4F-A8F1-B5F88056AB96}">
      <dgm:prSet/>
      <dgm:spPr/>
      <dgm:t>
        <a:bodyPr/>
        <a:lstStyle/>
        <a:p>
          <a:endParaRPr lang="de-DE"/>
        </a:p>
      </dgm:t>
    </dgm:pt>
    <dgm:pt modelId="{E293BE5E-2FEC-7B4F-9F62-276360ED2EBA}">
      <dgm:prSet/>
      <dgm:spPr/>
      <dgm:t>
        <a:bodyPr/>
        <a:lstStyle/>
        <a:p>
          <a:r>
            <a:rPr lang="de-DE" dirty="0"/>
            <a:t>Bis 20.12.:</a:t>
          </a:r>
        </a:p>
        <a:p>
          <a:r>
            <a:rPr lang="de-DE" dirty="0"/>
            <a:t>Umsetzung Kann-Anforderungen</a:t>
          </a:r>
        </a:p>
      </dgm:t>
    </dgm:pt>
    <dgm:pt modelId="{8F0C94C1-37E1-744B-B519-B6419EF0DC5B}" type="parTrans" cxnId="{74E200FC-901A-B642-AF22-271EB526BCD3}">
      <dgm:prSet/>
      <dgm:spPr/>
      <dgm:t>
        <a:bodyPr/>
        <a:lstStyle/>
        <a:p>
          <a:endParaRPr lang="de-DE"/>
        </a:p>
      </dgm:t>
    </dgm:pt>
    <dgm:pt modelId="{BCB8E001-00B6-444C-905B-58C2AC2E0EBE}" type="sibTrans" cxnId="{74E200FC-901A-B642-AF22-271EB526BCD3}">
      <dgm:prSet/>
      <dgm:spPr/>
      <dgm:t>
        <a:bodyPr/>
        <a:lstStyle/>
        <a:p>
          <a:endParaRPr lang="de-DE"/>
        </a:p>
      </dgm:t>
    </dgm:pt>
    <dgm:pt modelId="{46DCA23B-0D84-A444-BB5D-0B6C8BFE4AB6}">
      <dgm:prSet/>
      <dgm:spPr/>
      <dgm:t>
        <a:bodyPr/>
        <a:lstStyle/>
        <a:p>
          <a:r>
            <a:rPr lang="de-DE" dirty="0"/>
            <a:t>Januar 2018:</a:t>
          </a:r>
        </a:p>
        <a:p>
          <a:r>
            <a:rPr lang="de-DE" dirty="0"/>
            <a:t>Umsetzung Soll-Anforderungen</a:t>
          </a:r>
        </a:p>
      </dgm:t>
    </dgm:pt>
    <dgm:pt modelId="{F6D497F6-84C7-E84A-B6FE-11A64A447251}" type="parTrans" cxnId="{DDEB6FD3-0241-C247-A175-FC957D475EF6}">
      <dgm:prSet/>
      <dgm:spPr/>
      <dgm:t>
        <a:bodyPr/>
        <a:lstStyle/>
        <a:p>
          <a:endParaRPr lang="de-DE"/>
        </a:p>
      </dgm:t>
    </dgm:pt>
    <dgm:pt modelId="{7D6FF6B4-1F01-CF49-AF5B-7E282EB8B3FD}" type="sibTrans" cxnId="{DDEB6FD3-0241-C247-A175-FC957D475EF6}">
      <dgm:prSet/>
      <dgm:spPr/>
      <dgm:t>
        <a:bodyPr/>
        <a:lstStyle/>
        <a:p>
          <a:endParaRPr lang="de-DE"/>
        </a:p>
      </dgm:t>
    </dgm:pt>
    <dgm:pt modelId="{9A318745-2426-1B45-9704-571720A156B3}" type="pres">
      <dgm:prSet presAssocID="{CB81BE35-0588-BB43-8496-AD83C5469D02}" presName="Name0" presStyleCnt="0">
        <dgm:presLayoutVars>
          <dgm:dir/>
          <dgm:animLvl val="lvl"/>
          <dgm:resizeHandles val="exact"/>
        </dgm:presLayoutVars>
      </dgm:prSet>
      <dgm:spPr/>
    </dgm:pt>
    <dgm:pt modelId="{894B7D48-50DE-014B-93BF-5E1E7B8AE412}" type="pres">
      <dgm:prSet presAssocID="{8E8D7D78-A084-644B-8807-A955E4E32F1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95EE404-0727-C04A-8FCB-F9FDB40CBC89}" type="pres">
      <dgm:prSet presAssocID="{979E3BBA-E0F5-A44D-963E-C2B984890272}" presName="parTxOnlySpace" presStyleCnt="0"/>
      <dgm:spPr/>
    </dgm:pt>
    <dgm:pt modelId="{AB150E64-4CDD-5B4A-8F39-3F8BD45B062F}" type="pres">
      <dgm:prSet presAssocID="{0FA393BD-DFF1-6D4D-AFD7-38F6E628724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CBE29F-7B15-EF4A-8788-4DA3653C92D5}" type="pres">
      <dgm:prSet presAssocID="{F675ED51-769C-4A4B-ACF5-8B2C60429FD0}" presName="parTxOnlySpace" presStyleCnt="0"/>
      <dgm:spPr/>
    </dgm:pt>
    <dgm:pt modelId="{52ABE2E7-A831-5143-99E6-A5DF2CA99D9E}" type="pres">
      <dgm:prSet presAssocID="{30AF0B16-F9D9-4845-BD7B-30E532F03DB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CCC87A1-AF8A-204C-82BE-6D4788DF433A}" type="pres">
      <dgm:prSet presAssocID="{C4A6DC09-62E4-4C48-B2BE-563D9ADB1265}" presName="parTxOnlySpace" presStyleCnt="0"/>
      <dgm:spPr/>
    </dgm:pt>
    <dgm:pt modelId="{E73CCDEA-30C5-3F4E-9244-80CF4390BCE8}" type="pres">
      <dgm:prSet presAssocID="{E293BE5E-2FEC-7B4F-9F62-276360ED2EB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209F262-3C79-CD47-ACF7-BD36ED621CF8}" type="pres">
      <dgm:prSet presAssocID="{BCB8E001-00B6-444C-905B-58C2AC2E0EBE}" presName="parTxOnlySpace" presStyleCnt="0"/>
      <dgm:spPr/>
    </dgm:pt>
    <dgm:pt modelId="{CB1CB928-6E5A-4B4A-A39F-53C7B6AEA99E}" type="pres">
      <dgm:prSet presAssocID="{46DCA23B-0D84-A444-BB5D-0B6C8BFE4A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F4E208-6322-7F4F-A8F1-B5F88056AB96}" srcId="{CB81BE35-0588-BB43-8496-AD83C5469D02}" destId="{30AF0B16-F9D9-4845-BD7B-30E532F03DBA}" srcOrd="2" destOrd="0" parTransId="{66295792-2065-6949-8D68-AC3FA8E8A27E}" sibTransId="{C4A6DC09-62E4-4C48-B2BE-563D9ADB1265}"/>
    <dgm:cxn modelId="{2C959422-ED62-4245-BAC7-90F4884E2CB9}" type="presOf" srcId="{46DCA23B-0D84-A444-BB5D-0B6C8BFE4AB6}" destId="{CB1CB928-6E5A-4B4A-A39F-53C7B6AEA99E}" srcOrd="0" destOrd="0" presId="urn:microsoft.com/office/officeart/2005/8/layout/chevron1"/>
    <dgm:cxn modelId="{FFCF8B2A-00D4-0342-8815-41320D2DCC86}" type="presOf" srcId="{30AF0B16-F9D9-4845-BD7B-30E532F03DBA}" destId="{52ABE2E7-A831-5143-99E6-A5DF2CA99D9E}" srcOrd="0" destOrd="0" presId="urn:microsoft.com/office/officeart/2005/8/layout/chevron1"/>
    <dgm:cxn modelId="{39003365-1EEE-754D-880C-783EFC9788E9}" srcId="{CB81BE35-0588-BB43-8496-AD83C5469D02}" destId="{8E8D7D78-A084-644B-8807-A955E4E32F1D}" srcOrd="0" destOrd="0" parTransId="{88588BE1-FC92-024C-8533-10EE5AF02D03}" sibTransId="{979E3BBA-E0F5-A44D-963E-C2B984890272}"/>
    <dgm:cxn modelId="{5A810876-F3D5-1948-A12E-B4DD76BDE5CF}" type="presOf" srcId="{E293BE5E-2FEC-7B4F-9F62-276360ED2EBA}" destId="{E73CCDEA-30C5-3F4E-9244-80CF4390BCE8}" srcOrd="0" destOrd="0" presId="urn:microsoft.com/office/officeart/2005/8/layout/chevron1"/>
    <dgm:cxn modelId="{BE2F4483-2DE3-FD4D-BD4D-07B3203E3419}" type="presOf" srcId="{0FA393BD-DFF1-6D4D-AFD7-38F6E628724D}" destId="{AB150E64-4CDD-5B4A-8F39-3F8BD45B062F}" srcOrd="0" destOrd="0" presId="urn:microsoft.com/office/officeart/2005/8/layout/chevron1"/>
    <dgm:cxn modelId="{73F6D690-2EEC-3142-A37C-12280DB16B9B}" type="presOf" srcId="{8E8D7D78-A084-644B-8807-A955E4E32F1D}" destId="{894B7D48-50DE-014B-93BF-5E1E7B8AE412}" srcOrd="0" destOrd="0" presId="urn:microsoft.com/office/officeart/2005/8/layout/chevron1"/>
    <dgm:cxn modelId="{DDEB6FD3-0241-C247-A175-FC957D475EF6}" srcId="{CB81BE35-0588-BB43-8496-AD83C5469D02}" destId="{46DCA23B-0D84-A444-BB5D-0B6C8BFE4AB6}" srcOrd="4" destOrd="0" parTransId="{F6D497F6-84C7-E84A-B6FE-11A64A447251}" sibTransId="{7D6FF6B4-1F01-CF49-AF5B-7E282EB8B3FD}"/>
    <dgm:cxn modelId="{E19DC3E2-A05A-4D4D-BB8D-D4F8BF0ED41B}" srcId="{CB81BE35-0588-BB43-8496-AD83C5469D02}" destId="{0FA393BD-DFF1-6D4D-AFD7-38F6E628724D}" srcOrd="1" destOrd="0" parTransId="{CDA173FE-1F44-C342-B291-E0970D301B64}" sibTransId="{F675ED51-769C-4A4B-ACF5-8B2C60429FD0}"/>
    <dgm:cxn modelId="{D67EDCFB-F31F-6B4B-BA30-09DF62A7803B}" type="presOf" srcId="{CB81BE35-0588-BB43-8496-AD83C5469D02}" destId="{9A318745-2426-1B45-9704-571720A156B3}" srcOrd="0" destOrd="0" presId="urn:microsoft.com/office/officeart/2005/8/layout/chevron1"/>
    <dgm:cxn modelId="{74E200FC-901A-B642-AF22-271EB526BCD3}" srcId="{CB81BE35-0588-BB43-8496-AD83C5469D02}" destId="{E293BE5E-2FEC-7B4F-9F62-276360ED2EBA}" srcOrd="3" destOrd="0" parTransId="{8F0C94C1-37E1-744B-B519-B6419EF0DC5B}" sibTransId="{BCB8E001-00B6-444C-905B-58C2AC2E0EBE}"/>
    <dgm:cxn modelId="{2C263FF0-ADC5-014C-88A8-A6498BEA3719}" type="presParOf" srcId="{9A318745-2426-1B45-9704-571720A156B3}" destId="{894B7D48-50DE-014B-93BF-5E1E7B8AE412}" srcOrd="0" destOrd="0" presId="urn:microsoft.com/office/officeart/2005/8/layout/chevron1"/>
    <dgm:cxn modelId="{90603D96-6A4B-A744-BFF2-2FCD18459254}" type="presParOf" srcId="{9A318745-2426-1B45-9704-571720A156B3}" destId="{195EE404-0727-C04A-8FCB-F9FDB40CBC89}" srcOrd="1" destOrd="0" presId="urn:microsoft.com/office/officeart/2005/8/layout/chevron1"/>
    <dgm:cxn modelId="{6639418A-7294-5640-A483-5926A713291B}" type="presParOf" srcId="{9A318745-2426-1B45-9704-571720A156B3}" destId="{AB150E64-4CDD-5B4A-8F39-3F8BD45B062F}" srcOrd="2" destOrd="0" presId="urn:microsoft.com/office/officeart/2005/8/layout/chevron1"/>
    <dgm:cxn modelId="{AEBA0D05-5291-B84B-8005-F462FCD3F492}" type="presParOf" srcId="{9A318745-2426-1B45-9704-571720A156B3}" destId="{ADCBE29F-7B15-EF4A-8788-4DA3653C92D5}" srcOrd="3" destOrd="0" presId="urn:microsoft.com/office/officeart/2005/8/layout/chevron1"/>
    <dgm:cxn modelId="{F0664AA5-1DC7-4D48-97F4-5793E6A412FF}" type="presParOf" srcId="{9A318745-2426-1B45-9704-571720A156B3}" destId="{52ABE2E7-A831-5143-99E6-A5DF2CA99D9E}" srcOrd="4" destOrd="0" presId="urn:microsoft.com/office/officeart/2005/8/layout/chevron1"/>
    <dgm:cxn modelId="{7E2D8F08-BF7F-DE45-98A2-47568AE68BDC}" type="presParOf" srcId="{9A318745-2426-1B45-9704-571720A156B3}" destId="{4CCC87A1-AF8A-204C-82BE-6D4788DF433A}" srcOrd="5" destOrd="0" presId="urn:microsoft.com/office/officeart/2005/8/layout/chevron1"/>
    <dgm:cxn modelId="{E2DD72A5-CF70-4D4B-AB79-8D8CCF6D79B9}" type="presParOf" srcId="{9A318745-2426-1B45-9704-571720A156B3}" destId="{E73CCDEA-30C5-3F4E-9244-80CF4390BCE8}" srcOrd="6" destOrd="0" presId="urn:microsoft.com/office/officeart/2005/8/layout/chevron1"/>
    <dgm:cxn modelId="{F7D6FEF9-0175-7E42-A13D-11841FEC113B}" type="presParOf" srcId="{9A318745-2426-1B45-9704-571720A156B3}" destId="{C209F262-3C79-CD47-ACF7-BD36ED621CF8}" srcOrd="7" destOrd="0" presId="urn:microsoft.com/office/officeart/2005/8/layout/chevron1"/>
    <dgm:cxn modelId="{4E2EACCA-F9A4-6247-B58A-6DA0F837A209}" type="presParOf" srcId="{9A318745-2426-1B45-9704-571720A156B3}" destId="{CB1CB928-6E5A-4B4A-A39F-53C7B6AEA9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7D48-50DE-014B-93BF-5E1E7B8AE412}">
      <dsp:nvSpPr>
        <dsp:cNvPr id="0" name=""/>
        <dsp:cNvSpPr/>
      </dsp:nvSpPr>
      <dsp:spPr>
        <a:xfrm>
          <a:off x="275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22.11.: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Skizzen, </a:t>
          </a:r>
          <a:r>
            <a:rPr lang="de-DE" sz="1500" kern="1200" dirty="0" err="1"/>
            <a:t>Wireframes</a:t>
          </a:r>
          <a:r>
            <a:rPr lang="de-DE" sz="1500" kern="1200" dirty="0"/>
            <a:t>, </a:t>
          </a:r>
          <a:r>
            <a:rPr lang="de-DE" sz="1500" kern="1200" dirty="0" err="1"/>
            <a:t>Mockups</a:t>
          </a:r>
          <a:endParaRPr lang="de-DE" sz="1500" kern="1200" dirty="0"/>
        </a:p>
      </dsp:txBody>
      <dsp:txXfrm>
        <a:off x="493544" y="1432431"/>
        <a:ext cx="1472361" cy="981573"/>
      </dsp:txXfrm>
    </dsp:sp>
    <dsp:sp modelId="{AB150E64-4CDD-5B4A-8F39-3F8BD45B062F}">
      <dsp:nvSpPr>
        <dsp:cNvPr id="0" name=""/>
        <dsp:cNvSpPr/>
      </dsp:nvSpPr>
      <dsp:spPr>
        <a:xfrm>
          <a:off x="221129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29.11.: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Einarbeitung in </a:t>
          </a:r>
          <a:r>
            <a:rPr lang="de-DE" sz="1500" kern="1200" dirty="0" err="1"/>
            <a:t>React</a:t>
          </a:r>
          <a:r>
            <a:rPr lang="de-DE" sz="1500" kern="1200" dirty="0"/>
            <a:t> Native (</a:t>
          </a:r>
          <a:r>
            <a:rPr lang="de-DE" sz="1500" kern="1200" dirty="0" err="1"/>
            <a:t>Hello</a:t>
          </a:r>
          <a:r>
            <a:rPr lang="de-DE" sz="1500" kern="1200" dirty="0"/>
            <a:t> World)</a:t>
          </a:r>
        </a:p>
      </dsp:txBody>
      <dsp:txXfrm>
        <a:off x="2702084" y="1432431"/>
        <a:ext cx="1472361" cy="981573"/>
      </dsp:txXfrm>
    </dsp:sp>
    <dsp:sp modelId="{52ABE2E7-A831-5143-99E6-A5DF2CA99D9E}">
      <dsp:nvSpPr>
        <dsp:cNvPr id="0" name=""/>
        <dsp:cNvSpPr/>
      </dsp:nvSpPr>
      <dsp:spPr>
        <a:xfrm>
          <a:off x="4419838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13.12.: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Muss-Anforderungen</a:t>
          </a:r>
        </a:p>
      </dsp:txBody>
      <dsp:txXfrm>
        <a:off x="4910625" y="1432431"/>
        <a:ext cx="1472361" cy="981573"/>
      </dsp:txXfrm>
    </dsp:sp>
    <dsp:sp modelId="{E73CCDEA-30C5-3F4E-9244-80CF4390BCE8}">
      <dsp:nvSpPr>
        <dsp:cNvPr id="0" name=""/>
        <dsp:cNvSpPr/>
      </dsp:nvSpPr>
      <dsp:spPr>
        <a:xfrm>
          <a:off x="662837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20.12.: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Kann-Anforderungen</a:t>
          </a:r>
        </a:p>
      </dsp:txBody>
      <dsp:txXfrm>
        <a:off x="7119166" y="1432431"/>
        <a:ext cx="1472361" cy="981573"/>
      </dsp:txXfrm>
    </dsp:sp>
    <dsp:sp modelId="{CB1CB928-6E5A-4B4A-A39F-53C7B6AEA99E}">
      <dsp:nvSpPr>
        <dsp:cNvPr id="0" name=""/>
        <dsp:cNvSpPr/>
      </dsp:nvSpPr>
      <dsp:spPr>
        <a:xfrm>
          <a:off x="883691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Januar 2018: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Soll-Anforderungen</a:t>
          </a:r>
        </a:p>
      </dsp:txBody>
      <dsp:txXfrm>
        <a:off x="9327706" y="1432431"/>
        <a:ext cx="1472361" cy="981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6EE2-6666-424F-B110-1B7C7175C1EA}" type="datetimeFigureOut">
              <a:rPr lang="de-DE" smtClean="0"/>
              <a:t>04.12.2017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B2272-2379-4C53-8ECF-FD75BF6F99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https://www.tasteandstories.com/kaffeebohnen-1-0kg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06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http://www.gala.de/lifestyle/galaxy/zimt-im-kaffee--der-geheimtipp-fuer-die-gesundheit--21371434.html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http://www.abnehmen-on.de/kaffee-zum-abnehmen/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8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https://www.evidero.de/kaffee-im-fruehling</a:t>
            </a:r>
          </a:p>
          <a:p>
            <a:r>
              <a:rPr lang="de-DE" dirty="0"/>
              <a:t>http://www.capify.com/is-your-coffee-shop-on-instagram-heres-why-it-should-be/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05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https://www.photocase.de/fotos/1150085-tasse-kaffee-auf-alten-holztisch-mit-kuechentuch-dunkel-stil-photocase-stock-foto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9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https://www.kaffeevorteil.de/arabica-kaffeebohnen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1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4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8442-28C1-45D8-8722-C9706D9CEAF7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3F7-97A0-4289-BD55-2B2F2AC1EB72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36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0C54-E290-4A0C-AAF5-E7C676593C69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5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459644-CE59-446F-B135-85A40D5C5944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CBF7-B0B6-4C6E-8844-A36D3CC4333E}" type="datetime1">
              <a:rPr lang="de-DE" smtClean="0"/>
              <a:t>04.12.2017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40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6368-9E2C-4DB1-8BBB-20EFE768C8F1}" type="datetime1">
              <a:rPr lang="de-DE" smtClean="0"/>
              <a:t>04.12.2017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04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98D8-9123-4963-B7DB-94740153A470}" type="datetime1">
              <a:rPr lang="de-DE" smtClean="0"/>
              <a:t>04.12.2017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3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0EFF-1C38-447A-9C88-84A6006D11D5}" type="datetime1">
              <a:rPr lang="de-DE" smtClean="0"/>
              <a:t>04.12.2017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2F88-9BF0-42C3-95B6-5A7925617F1C}" type="datetime1">
              <a:rPr lang="de-DE" smtClean="0"/>
              <a:t>04.12.2017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1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20AA-F8DB-4612-B86F-163AB983AE25}" type="datetime1">
              <a:rPr lang="de-DE" smtClean="0"/>
              <a:t>04.12.2017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924A9F-0D9A-4648-A0BE-6A16692891B0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09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709DF-976A-4FA5-9B03-FA9AAD968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800" dirty="0"/>
              <a:t>Kaffee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180136-B12B-48DE-8DBC-A3E4A72B7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564009" cy="1761309"/>
          </a:xfrm>
        </p:spPr>
        <p:txBody>
          <a:bodyPr>
            <a:normAutofit/>
          </a:bodyPr>
          <a:lstStyle/>
          <a:p>
            <a:r>
              <a:rPr lang="de-DE" dirty="0"/>
              <a:t>Katharina </a:t>
            </a:r>
            <a:r>
              <a:rPr lang="de-DE" dirty="0" err="1"/>
              <a:t>Garrecht</a:t>
            </a:r>
            <a:endParaRPr lang="de-DE" dirty="0"/>
          </a:p>
          <a:p>
            <a:r>
              <a:rPr lang="de-DE" dirty="0"/>
              <a:t>Thomas Wedler</a:t>
            </a:r>
          </a:p>
          <a:p>
            <a:r>
              <a:rPr lang="de-DE" dirty="0"/>
              <a:t>Mobile Web</a:t>
            </a:r>
          </a:p>
          <a:p>
            <a:r>
              <a:rPr lang="de-DE" dirty="0"/>
              <a:t>Prof. Dr. Elisabeth Heinemann</a:t>
            </a:r>
          </a:p>
        </p:txBody>
      </p:sp>
      <p:pic>
        <p:nvPicPr>
          <p:cNvPr id="5" name="Grafik 4" descr="Ein Bild, das Obst, Nuss, drinnen enthält.&#10;&#10;Mit hoher Zuverlässigkeit generierte Beschreibung">
            <a:extLst>
              <a:ext uri="{FF2B5EF4-FFF2-40B4-BE49-F238E27FC236}">
                <a16:creationId xmlns:a16="http://schemas.microsoft.com/office/drawing/2014/main" id="{B287368A-8E83-46E5-B170-A5823701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500" y="1886579"/>
            <a:ext cx="3676650" cy="20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FC086AA0-9D53-4388-80BF-1D8540BB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5414" y="-2268627"/>
            <a:ext cx="8746282" cy="1202871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CF127B-EB5D-4983-887B-5F6AFE6F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FBF8-A1E6-4C20-AC38-8CBDF1DED9F0}" type="datetime1">
              <a:rPr lang="de-DE" smtClean="0"/>
              <a:t>04.12.2017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310FA-2DC8-4070-AECA-DAEA9C77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44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317CFBF-8AB7-45BD-9E93-D5443045011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3A8ECB-5AA7-4CCB-89F6-29E203FA01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C44A3B-9DEA-41D8-A5B4-1D45E89978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C5EC292-991E-4C8F-9F55-D72971A4B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0B7573-D2CD-4589-B099-E8254726A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26A041F-C32D-4E9C-AD9A-6F8F9710D9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881E87-3F04-4C26-A4FC-661CFB1E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383394"/>
            <a:ext cx="3273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12/4/2017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2DC0CF-5300-4768-9A7D-18FEA9D0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8339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3851DA-0D56-4A41-B469-D91396351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52" y="474604"/>
            <a:ext cx="980264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1A79E661-6564-454C-A8A9-6343C8BFC8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95297" y="-2416274"/>
            <a:ext cx="8295120" cy="11408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1A3BF4-DB59-40B4-BE9D-6BF754EA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AE32-C767-423F-A38A-FDA7DBF79F6B}" type="datetime1">
              <a:rPr lang="de-DE" smtClean="0"/>
              <a:t>04.12.2017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DA675-51CD-4DE0-B501-ACC44289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9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27985E9E-F562-4D59-B2FE-01B8BD373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70244" y="-2192153"/>
            <a:ext cx="7693565" cy="1058091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E6B603-301F-45FC-AC9D-C547C8D8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A06-F41E-4901-BE9B-0C221C276FF8}" type="datetime1">
              <a:rPr lang="de-DE" smtClean="0"/>
              <a:t>04.12.2017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86E911-ADB5-453E-9CC6-3C8BBC3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2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DF514DB5-6964-4A36-9ADB-46C036F78E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97015" y="-1587243"/>
            <a:ext cx="8458657" cy="116331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79EAE2-A3F1-4DB2-B18B-AA635F9E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B598-F6B7-4103-8F39-482446AF7277}" type="datetime1">
              <a:rPr lang="de-DE" smtClean="0"/>
              <a:t>04.12.2017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92AE9B-B0EF-49BC-A98F-0AA47B9C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58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9C49-804B-43CC-8397-453A222A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MOckups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A3B3AD-6226-43FD-98C5-8444F076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Axure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CEABB-84DC-423A-81AC-C4F12A54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04.12.2017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F25945-2C63-4812-BEA7-057819E0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36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drinnen, Doughnut, Essen enthält.&#10;&#10;Mit hoher Zuverlässigkeit generierte Beschreibung">
            <a:extLst>
              <a:ext uri="{FF2B5EF4-FFF2-40B4-BE49-F238E27FC236}">
                <a16:creationId xmlns:a16="http://schemas.microsoft.com/office/drawing/2014/main" id="{68033BE3-A044-444A-AC82-34BEAEA3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73D767-30E7-4F1C-83AB-B23E7BE3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BC613E-96BE-4E75-8185-224B4C6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de-DE" sz="1800" dirty="0" err="1"/>
              <a:t>React</a:t>
            </a:r>
            <a:r>
              <a:rPr lang="de-DE" sz="1800" dirty="0"/>
              <a:t> Native</a:t>
            </a:r>
          </a:p>
          <a:p>
            <a:pPr lvl="1"/>
            <a:r>
              <a:rPr lang="de-DE" dirty="0"/>
              <a:t>Webentwicklung</a:t>
            </a:r>
          </a:p>
          <a:p>
            <a:pPr lvl="1"/>
            <a:r>
              <a:rPr lang="de-DE" dirty="0"/>
              <a:t>JS als populäres Framework (Facebook)</a:t>
            </a:r>
          </a:p>
          <a:p>
            <a:pPr lvl="1"/>
            <a:r>
              <a:rPr lang="de-DE" dirty="0"/>
              <a:t>Vorgefertigtes </a:t>
            </a:r>
            <a:r>
              <a:rPr lang="de-DE" dirty="0" err="1"/>
              <a:t>Boilerplate</a:t>
            </a:r>
            <a:r>
              <a:rPr lang="de-DE" dirty="0"/>
              <a:t> zum schnellen Einstieg</a:t>
            </a:r>
          </a:p>
          <a:p>
            <a:pPr lvl="1"/>
            <a:r>
              <a:rPr lang="de-DE" dirty="0"/>
              <a:t>Große Community</a:t>
            </a:r>
          </a:p>
          <a:p>
            <a:pPr lvl="1"/>
            <a:r>
              <a:rPr lang="de-DE" dirty="0"/>
              <a:t>Online Kurs</a:t>
            </a:r>
          </a:p>
          <a:p>
            <a:pPr lvl="1"/>
            <a:r>
              <a:rPr lang="de-DE" dirty="0"/>
              <a:t>Cross-Plattform Framework </a:t>
            </a:r>
          </a:p>
          <a:p>
            <a:pPr lvl="2"/>
            <a:r>
              <a:rPr lang="de-DE" sz="1800" dirty="0"/>
              <a:t>Vorteile: Zugriff auf native Komponenten, bessere Performance</a:t>
            </a:r>
          </a:p>
          <a:p>
            <a:pPr lvl="2"/>
            <a:r>
              <a:rPr lang="de-DE" sz="1800" dirty="0"/>
              <a:t>Nachteile: Anpassungen für </a:t>
            </a:r>
            <a:r>
              <a:rPr lang="de-DE" sz="1800" dirty="0" err="1"/>
              <a:t>Android</a:t>
            </a:r>
            <a:r>
              <a:rPr lang="de-DE" sz="1800" dirty="0"/>
              <a:t>/</a:t>
            </a:r>
            <a:r>
              <a:rPr lang="de-DE" sz="1800" dirty="0" err="1"/>
              <a:t>iOS</a:t>
            </a:r>
            <a:endParaRPr lang="de-DE" sz="1800" dirty="0"/>
          </a:p>
          <a:p>
            <a:pPr lvl="2"/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F45E9-3051-4333-BCCB-66A5086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E8842EF-CC5D-4C6F-A3D0-CE38F10F9B2B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04.12.2017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2316D-41B5-4AF3-8232-FAD75C4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07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227013-C74B-4DB4-BA43-5C4A8D7B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de-DE" sz="4800" dirty="0">
                <a:solidFill>
                  <a:srgbClr val="FFFFFF"/>
                </a:solidFill>
              </a:rPr>
              <a:t>Fortschritt der Muss-Anforderungen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9BC71C-7574-40F8-AE39-A852496B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de-DE" sz="2800" dirty="0"/>
              <a:t>Lokale Cafés in der Nähe anzeigen</a:t>
            </a:r>
          </a:p>
          <a:p>
            <a:pPr lvl="1"/>
            <a:r>
              <a:rPr lang="de-DE" sz="2400" dirty="0"/>
              <a:t>Kartenansicht in Google Maps</a:t>
            </a:r>
          </a:p>
          <a:p>
            <a:pPr lvl="1"/>
            <a:r>
              <a:rPr lang="de-DE" sz="2400" dirty="0"/>
              <a:t>Listenansicht</a:t>
            </a:r>
          </a:p>
          <a:p>
            <a:pPr lvl="1"/>
            <a:r>
              <a:rPr lang="de-DE" sz="2400" dirty="0"/>
              <a:t>Standortdaten via Google API</a:t>
            </a:r>
          </a:p>
          <a:p>
            <a:pPr lvl="1"/>
            <a:endParaRPr lang="de-DE" sz="2400" dirty="0"/>
          </a:p>
          <a:p>
            <a:r>
              <a:rPr lang="de-DE" sz="2800" dirty="0"/>
              <a:t>Kaffeelexikon</a:t>
            </a:r>
          </a:p>
          <a:p>
            <a:pPr lvl="1"/>
            <a:r>
              <a:rPr lang="de-DE" sz="2400" dirty="0"/>
              <a:t>Einträge über Zubereitungsarten</a:t>
            </a:r>
          </a:p>
          <a:p>
            <a:pPr lvl="1"/>
            <a:r>
              <a:rPr lang="de-DE" sz="2400" dirty="0"/>
              <a:t>Schüttelfunktion für Zufallswahl einer Zubereitungsart</a:t>
            </a:r>
          </a:p>
          <a:p>
            <a:pPr lvl="1"/>
            <a:endParaRPr lang="de-DE" sz="2400" dirty="0"/>
          </a:p>
          <a:p>
            <a:r>
              <a:rPr lang="de-DE" sz="2800" dirty="0"/>
              <a:t>View-Navigation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78170A-77D5-4F9C-BA81-66C23546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7328" y="6272784"/>
            <a:ext cx="3273552" cy="365125"/>
          </a:xfrm>
          <a:effectLst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ECC29B1-8893-432B-A98A-239BACE99195}" type="datetime1">
              <a:rPr lang="de-DE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04.12.2017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7B0357-6FDF-4A84-8CD8-2569656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pic>
        <p:nvPicPr>
          <p:cNvPr id="11" name="Grafik 10" descr="Häkchen">
            <a:extLst>
              <a:ext uri="{FF2B5EF4-FFF2-40B4-BE49-F238E27FC236}">
                <a16:creationId xmlns:a16="http://schemas.microsoft.com/office/drawing/2014/main" id="{5CB12995-7101-4EE9-9F43-792E40B1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1272" y="2242904"/>
            <a:ext cx="405254" cy="405254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:a16="http://schemas.microsoft.com/office/drawing/2014/main" id="{4CCEAC42-21CE-49BB-B7F2-D607F4E11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6703" y="1488435"/>
            <a:ext cx="406800" cy="406800"/>
          </a:xfrm>
          <a:prstGeom prst="rect">
            <a:avLst/>
          </a:prstGeom>
        </p:spPr>
      </p:pic>
      <p:pic>
        <p:nvPicPr>
          <p:cNvPr id="15" name="Grafik 14" descr="Schließen">
            <a:extLst>
              <a:ext uri="{FF2B5EF4-FFF2-40B4-BE49-F238E27FC236}">
                <a16:creationId xmlns:a16="http://schemas.microsoft.com/office/drawing/2014/main" id="{E6351DB7-9A6F-420F-9D0A-282A146D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886" y="4087894"/>
            <a:ext cx="406800" cy="4068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8EEF06E-D8EA-4AA9-AD54-378C6B83F51C}"/>
              </a:ext>
            </a:extLst>
          </p:cNvPr>
          <p:cNvSpPr txBox="1"/>
          <p:nvPr/>
        </p:nvSpPr>
        <p:spPr>
          <a:xfrm>
            <a:off x="10194147" y="3367964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  <p:pic>
        <p:nvPicPr>
          <p:cNvPr id="17" name="Grafik 16" descr="Häkchen">
            <a:extLst>
              <a:ext uri="{FF2B5EF4-FFF2-40B4-BE49-F238E27FC236}">
                <a16:creationId xmlns:a16="http://schemas.microsoft.com/office/drawing/2014/main" id="{9D81E158-765A-415F-ADEE-98F951EE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013" y="5298759"/>
            <a:ext cx="405254" cy="4052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7433843-330C-40A9-8B07-A7A542BBEC0A}"/>
              </a:ext>
            </a:extLst>
          </p:cNvPr>
          <p:cNvSpPr txBox="1"/>
          <p:nvPr/>
        </p:nvSpPr>
        <p:spPr>
          <a:xfrm>
            <a:off x="7369552" y="1615801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399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id="{45B9374F-5F7F-4CDF-8A61-600119B73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E5EFF9-B12A-4A10-94DD-F33EDBCD27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69317" cy="3355942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7" name="Grafik 6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id="{E1C1E186-564A-4A90-BAA3-028BDC17CF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26EEE46-1E2E-459B-85C5-B12A77BED9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3C3B5B-B6A2-4C52-831F-3D4FBEF9254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E7942F-7C05-45E8-B6CD-0D22951E77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1AFEAF-5CBA-4B38-AFF0-10ED1F5F97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4C9C64A-201E-4C95-898B-448B342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3"/>
            <a:ext cx="5299586" cy="106556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29668-3025-4689-BFEE-8CCE55BB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1" y="1570434"/>
            <a:ext cx="5299585" cy="1380549"/>
          </a:xfrm>
        </p:spPr>
        <p:txBody>
          <a:bodyPr>
            <a:normAutofit/>
          </a:bodyPr>
          <a:lstStyle/>
          <a:p>
            <a:r>
              <a:rPr lang="de-DE" sz="1800" dirty="0"/>
              <a:t>Finde Geheimtipps für lokale Cafés im Umkreis</a:t>
            </a:r>
          </a:p>
          <a:p>
            <a:r>
              <a:rPr lang="de-DE" sz="1800" dirty="0"/>
              <a:t>Lerne neue Kaffeesorten und Zubereitungsarten kennen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9305E9-055D-4770-83FD-F8609CA7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FB37-B7A1-4A01-8F0D-DBC18CE6D5D3}" type="datetime1">
              <a:rPr lang="de-DE" smtClean="0"/>
              <a:t>04.12.2017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CE8F38-D962-4CF7-AB3E-5037585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2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4C9C64A-201E-4C95-898B-448B34207550}"/>
              </a:ext>
            </a:extLst>
          </p:cNvPr>
          <p:cNvSpPr txBox="1">
            <a:spLocks/>
          </p:cNvSpPr>
          <p:nvPr/>
        </p:nvSpPr>
        <p:spPr>
          <a:xfrm>
            <a:off x="6385114" y="3429258"/>
            <a:ext cx="5299586" cy="1071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USP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4029668-3025-4689-BFEE-8CCE55BBEDBF}"/>
              </a:ext>
            </a:extLst>
          </p:cNvPr>
          <p:cNvSpPr txBox="1">
            <a:spLocks/>
          </p:cNvSpPr>
          <p:nvPr/>
        </p:nvSpPr>
        <p:spPr>
          <a:xfrm>
            <a:off x="6394452" y="4552415"/>
            <a:ext cx="5299585" cy="138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Anzeige lokaler Cafés und damit nachhaltige Unterstützung der lokalen Kaffeewirtschaft gegen die großen Ketten</a:t>
            </a:r>
          </a:p>
        </p:txBody>
      </p:sp>
    </p:spTree>
    <p:extLst>
      <p:ext uri="{BB962C8B-B14F-4D97-AF65-F5344CB8AC3E}">
        <p14:creationId xmlns:p14="http://schemas.microsoft.com/office/powerpoint/2010/main" val="295935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1BB01C-2DAE-48BD-8E81-DAE2E1BC4D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55FF18-1979-4730-A345-E74E328F077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Grafik 4" descr="Ein Bild, das Tisch, Person, draußen, Frau enthält.&#10;&#10;Mit sehr hoher Zuverlässigkeit generierte Beschreibung">
            <a:extLst>
              <a:ext uri="{FF2B5EF4-FFF2-40B4-BE49-F238E27FC236}">
                <a16:creationId xmlns:a16="http://schemas.microsoft.com/office/drawing/2014/main" id="{3B543F11-3467-4096-B8FC-4E63563ECD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pic>
        <p:nvPicPr>
          <p:cNvPr id="6" name="Grafik 5" descr="Ein Bild, das Tisch, drinnen, Person enthält.&#10;&#10;Mit hoher Zuverlässigkeit generierte Beschreibung">
            <a:extLst>
              <a:ext uri="{FF2B5EF4-FFF2-40B4-BE49-F238E27FC236}">
                <a16:creationId xmlns:a16="http://schemas.microsoft.com/office/drawing/2014/main" id="{997D85A2-6933-448E-B4B7-8B20C804C5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2B69B-FFB3-4CC0-860F-AC9EB456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F5159B-D1AF-45C4-8037-942E1779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Primäre Zielgruppe</a:t>
            </a:r>
          </a:p>
          <a:p>
            <a:pPr lvl="1"/>
            <a:r>
              <a:rPr lang="de-DE" dirty="0"/>
              <a:t>Kaffeeliebhaber, z.B. Studenten, Arbeitnehmer</a:t>
            </a:r>
          </a:p>
          <a:p>
            <a:pPr lvl="1"/>
            <a:r>
              <a:rPr lang="de-DE" dirty="0"/>
              <a:t>„Support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locals</a:t>
            </a:r>
            <a:r>
              <a:rPr lang="de-DE" dirty="0"/>
              <a:t>“-Mentalität</a:t>
            </a:r>
          </a:p>
          <a:p>
            <a:pPr lvl="1"/>
            <a:endParaRPr lang="de-DE" dirty="0"/>
          </a:p>
          <a:p>
            <a:r>
              <a:rPr lang="de-DE" sz="1800" dirty="0"/>
              <a:t>Sekundäre Zielgruppe</a:t>
            </a:r>
          </a:p>
          <a:p>
            <a:pPr lvl="1"/>
            <a:r>
              <a:rPr lang="de-DE" dirty="0"/>
              <a:t>Urlauber / Touristen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3E00E8-4359-4C12-9B58-E891B02C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1A25-7E48-4FFF-9DE1-D572CE774731}" type="datetime1">
              <a:rPr lang="de-DE" smtClean="0"/>
              <a:t>04.12.2017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A40118-B650-4600-87E1-B715E809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8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Frau, Decke enthält.&#10;&#10;Mit sehr hoher Zuverlässigkeit generierte Beschreibung">
            <a:extLst>
              <a:ext uri="{FF2B5EF4-FFF2-40B4-BE49-F238E27FC236}">
                <a16:creationId xmlns:a16="http://schemas.microsoft.com/office/drawing/2014/main" id="{8F74A194-7518-4ED4-BB4E-99593D2E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1970F57-5401-4C2C-A658-301B6B02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Primärpersona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143AF-05AF-4325-9603-48B0ACA4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Laura Wagner</a:t>
            </a:r>
          </a:p>
          <a:p>
            <a:pPr lvl="1"/>
            <a:r>
              <a:rPr lang="de-DE" dirty="0"/>
              <a:t>25 Jahre, ledig</a:t>
            </a:r>
          </a:p>
          <a:p>
            <a:pPr lvl="1"/>
            <a:r>
              <a:rPr lang="de-DE" dirty="0"/>
              <a:t>Studium Sozialpädagogik</a:t>
            </a:r>
          </a:p>
          <a:p>
            <a:pPr lvl="1"/>
            <a:r>
              <a:rPr lang="de-DE" dirty="0"/>
              <a:t>Smartphone: Samsung Galaxy A5 (Android)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spontan</a:t>
            </a:r>
          </a:p>
          <a:p>
            <a:pPr lvl="1"/>
            <a:r>
              <a:rPr lang="de-DE" dirty="0"/>
              <a:t>Geht gerne mit Freunden im kleinen Café um die Ecke was trinken, will aber auch andere Cafés entdecken</a:t>
            </a:r>
          </a:p>
          <a:p>
            <a:pPr lvl="1"/>
            <a:r>
              <a:rPr lang="de-DE" dirty="0"/>
              <a:t>Legt Wert auf Fairtrade- und </a:t>
            </a:r>
            <a:r>
              <a:rPr lang="de-DE" dirty="0" err="1"/>
              <a:t>Biowaren</a:t>
            </a:r>
            <a:r>
              <a:rPr lang="de-DE" dirty="0"/>
              <a:t>, gemütliche und individuelle Cafés, kurze Wege</a:t>
            </a:r>
          </a:p>
          <a:p>
            <a:pPr lvl="1"/>
            <a:r>
              <a:rPr lang="de-DE" dirty="0"/>
              <a:t>Technikaffin (Mobil, </a:t>
            </a:r>
            <a:r>
              <a:rPr lang="de-DE" dirty="0" err="1"/>
              <a:t>Social</a:t>
            </a:r>
            <a:r>
              <a:rPr lang="de-DE" dirty="0"/>
              <a:t> Media)</a:t>
            </a:r>
          </a:p>
          <a:p>
            <a:pPr lvl="1"/>
            <a:endParaRPr lang="de-DE" sz="15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639216-1D9A-4952-B27F-81CD51E3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04.12.2017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C5700-DB5A-4957-90F9-0C6F897D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9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Person, Man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F0C6B6C-C321-410F-9872-784048CD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9" name="Group 13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25208BF-9F00-49BF-A493-E27C575F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5145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Sekundärpersona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CE5E4-49A8-4C9F-89D2-47BD2E95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Roland </a:t>
            </a:r>
            <a:r>
              <a:rPr lang="de-DE" dirty="0" err="1"/>
              <a:t>Reisenweber</a:t>
            </a:r>
            <a:endParaRPr lang="de-DE" dirty="0"/>
          </a:p>
          <a:p>
            <a:pPr lvl="1"/>
            <a:r>
              <a:rPr lang="de-DE" dirty="0"/>
              <a:t>42 Jahre, verheiratet</a:t>
            </a:r>
          </a:p>
          <a:p>
            <a:pPr lvl="1"/>
            <a:r>
              <a:rPr lang="de-DE" dirty="0"/>
              <a:t>Journalist bei Frankfurter </a:t>
            </a:r>
            <a:r>
              <a:rPr lang="de-DE" dirty="0" err="1"/>
              <a:t>Allgmeine</a:t>
            </a:r>
            <a:endParaRPr lang="de-DE" dirty="0"/>
          </a:p>
          <a:p>
            <a:pPr lvl="1"/>
            <a:r>
              <a:rPr lang="de-DE" dirty="0"/>
              <a:t>Weniger technikaffin, iPhone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offen für neues</a:t>
            </a:r>
          </a:p>
          <a:p>
            <a:pPr lvl="1"/>
            <a:r>
              <a:rPr lang="de-DE" dirty="0"/>
              <a:t>Arbeitet gerne an öffentlichen Orten</a:t>
            </a:r>
          </a:p>
          <a:p>
            <a:pPr lvl="1"/>
            <a:r>
              <a:rPr lang="de-DE" dirty="0"/>
              <a:t>Soziales Bewusstsein</a:t>
            </a:r>
          </a:p>
          <a:p>
            <a:pPr lvl="1"/>
            <a:r>
              <a:rPr lang="de-DE" dirty="0"/>
              <a:t>Ist gerne mit seiner Frau auf Reisen (innerhalb der EU)</a:t>
            </a:r>
          </a:p>
          <a:p>
            <a:pPr lvl="1"/>
            <a:r>
              <a:rPr lang="de-DE" dirty="0"/>
              <a:t>Will regionale Kulturen kennenlernen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EE4522-6959-4FAD-86BB-B17F07C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04.12.2017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6CF2AE-5095-4F13-B666-73AE91EF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oden, Brett, schneidend, aus Holz enthält.&#10;&#10;Mit sehr hoher Zuverlässigkeit generierte Beschreibung">
            <a:extLst>
              <a:ext uri="{FF2B5EF4-FFF2-40B4-BE49-F238E27FC236}">
                <a16:creationId xmlns:a16="http://schemas.microsoft.com/office/drawing/2014/main" id="{50A52315-6783-49EE-A611-CCEE70B7C2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3E24A2C-39C4-4C2F-A2B9-E81820AE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Muss-Anforderungen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C3C51-94E1-43C4-99A3-559215A4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dirty="0"/>
              <a:t>Lokale Cafés in der Nähe anzeigen</a:t>
            </a:r>
          </a:p>
          <a:p>
            <a:pPr lvl="1"/>
            <a:r>
              <a:rPr lang="de-DE" dirty="0"/>
              <a:t>Kartenansicht in Google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/>
              <a:t>Listenansicht</a:t>
            </a:r>
          </a:p>
          <a:p>
            <a:pPr lvl="1"/>
            <a:r>
              <a:rPr lang="de-DE" dirty="0"/>
              <a:t>Standortdaten via Google API</a:t>
            </a:r>
          </a:p>
          <a:p>
            <a:r>
              <a:rPr lang="de-DE" dirty="0"/>
              <a:t>Kaffeelexikon</a:t>
            </a:r>
          </a:p>
          <a:p>
            <a:pPr lvl="1"/>
            <a:r>
              <a:rPr lang="de-DE" dirty="0"/>
              <a:t>Einträge über Zubereitungsarten</a:t>
            </a:r>
          </a:p>
          <a:p>
            <a:pPr lvl="1"/>
            <a:r>
              <a:rPr lang="de-DE" dirty="0"/>
              <a:t>Schüttelfunktion für Zufallswahl einer Zubereitungsart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AE1265-7199-4101-B44C-6942A885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75D1-8AE5-4F8E-A48B-BD919A2089FD}" type="datetime1">
              <a:rPr lang="de-DE" smtClean="0"/>
              <a:t>04.12.2017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DB3CCA-0198-4E70-8ECD-1A523E98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67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Nuss, Essen, drinnen enthält.&#10;&#10;Mit hoher Zuverlässigkeit generierte Beschreibung">
            <a:extLst>
              <a:ext uri="{FF2B5EF4-FFF2-40B4-BE49-F238E27FC236}">
                <a16:creationId xmlns:a16="http://schemas.microsoft.com/office/drawing/2014/main" id="{696ABA43-5D71-408D-8413-8F71972A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28C3F91-CBEE-4CB1-8B0F-7523A9C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/>
              <a:t>Kann-Anforderungen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1B5A4-8ACB-44AA-9FDF-D4D0B562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Navigation zu ausgewähltem Café über Google </a:t>
            </a:r>
            <a:r>
              <a:rPr lang="de-DE" sz="1800" dirty="0" err="1"/>
              <a:t>Maps</a:t>
            </a:r>
            <a:endParaRPr lang="de-DE" sz="1800" dirty="0"/>
          </a:p>
          <a:p>
            <a:r>
              <a:rPr lang="de-DE" sz="1800" dirty="0"/>
              <a:t>Listenansicht mit den wichtigsten Standortinformationen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Geöffnet (ja/nein)</a:t>
            </a:r>
          </a:p>
          <a:p>
            <a:r>
              <a:rPr lang="de-DE" sz="1800" dirty="0"/>
              <a:t>Detailseite mit mehr Infos über das Café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Öffnungszeiten**</a:t>
            </a:r>
          </a:p>
          <a:p>
            <a:pPr lvl="1"/>
            <a:r>
              <a:rPr lang="de-DE" sz="1600" dirty="0"/>
              <a:t>WLAN*</a:t>
            </a:r>
          </a:p>
          <a:p>
            <a:pPr lvl="1"/>
            <a:r>
              <a:rPr lang="de-DE" sz="1600" dirty="0"/>
              <a:t>Bio/</a:t>
            </a:r>
            <a:r>
              <a:rPr lang="de-DE" sz="1600" dirty="0" err="1"/>
              <a:t>Fairtrade</a:t>
            </a:r>
            <a:r>
              <a:rPr lang="de-DE" sz="1600" dirty="0"/>
              <a:t>*</a:t>
            </a:r>
          </a:p>
          <a:p>
            <a:pPr lvl="1"/>
            <a:r>
              <a:rPr lang="de-DE" sz="1600" dirty="0"/>
              <a:t>Bewertungen**</a:t>
            </a:r>
          </a:p>
          <a:p>
            <a:pPr marL="2271400" lvl="8" indent="0">
              <a:buNone/>
            </a:pPr>
            <a:endParaRPr lang="de-DE" dirty="0"/>
          </a:p>
          <a:p>
            <a:pPr marL="2271400" lvl="8" indent="0" algn="r">
              <a:buNone/>
            </a:pPr>
            <a:r>
              <a:rPr lang="de-DE" dirty="0"/>
              <a:t>			*</a:t>
            </a:r>
            <a:r>
              <a:rPr lang="de-DE" sz="1000" dirty="0"/>
              <a:t>Abhängig von Google API</a:t>
            </a:r>
          </a:p>
          <a:p>
            <a:pPr marL="2271400" lvl="8" indent="0" algn="r">
              <a:buNone/>
            </a:pPr>
            <a:r>
              <a:rPr lang="de-DE" dirty="0"/>
              <a:t>**</a:t>
            </a:r>
            <a:r>
              <a:rPr lang="de-DE" sz="1000" dirty="0"/>
              <a:t>falls in Google vorhanden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282D9-16A6-43D2-B771-22E675ED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9E6-11DA-4616-B74A-13456F413DDD}" type="datetime1">
              <a:rPr lang="de-DE" smtClean="0"/>
              <a:t>04.12.2017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C76F02-5471-436B-B161-5F7FC2FC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64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Grafik 6" descr="Ein Bild, das Tisch, Tasse, Kaffee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7EFBB-419C-4E74-9818-940448A879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02293" y="1105637"/>
            <a:ext cx="6858000" cy="46467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Soll-Anforderungen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B138A-3439-4043-A94E-954FDDA9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Mehr Daten über zusätzliche APIs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Cafés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Details, z.B. Preise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Filter (Angebot, Details)</a:t>
            </a:r>
            <a:endParaRPr lang="de-DE" sz="1700" dirty="0"/>
          </a:p>
          <a:p>
            <a:r>
              <a:rPr lang="de-DE" sz="1700" dirty="0"/>
              <a:t>Eigene Standortbewertungen durch die App</a:t>
            </a:r>
          </a:p>
          <a:p>
            <a:r>
              <a:rPr lang="de-DE" sz="1700" dirty="0"/>
              <a:t>Eigene Standorte vorschlagen</a:t>
            </a:r>
          </a:p>
          <a:p>
            <a:r>
              <a:rPr lang="de-DE" sz="1700" dirty="0"/>
              <a:t>Erweitertes Lexikon</a:t>
            </a:r>
          </a:p>
          <a:p>
            <a:pPr lvl="1"/>
            <a:r>
              <a:rPr lang="de-DE" sz="1500" dirty="0"/>
              <a:t>Kaffeesorten</a:t>
            </a:r>
          </a:p>
          <a:p>
            <a:pPr lvl="1"/>
            <a:r>
              <a:rPr lang="de-DE" sz="1500" dirty="0"/>
              <a:t>Vergleichsfunktion</a:t>
            </a:r>
          </a:p>
          <a:p>
            <a:pPr lvl="1"/>
            <a:r>
              <a:rPr lang="de-DE" sz="1500" dirty="0"/>
              <a:t>Verbindung zu Karte/Liste mit Filter</a:t>
            </a:r>
          </a:p>
          <a:p>
            <a:r>
              <a:rPr lang="de-DE" sz="1700" dirty="0"/>
              <a:t>Profil</a:t>
            </a:r>
          </a:p>
          <a:p>
            <a:pPr lvl="1"/>
            <a:r>
              <a:rPr lang="de-DE" sz="1500" dirty="0"/>
              <a:t>Favoriten</a:t>
            </a:r>
          </a:p>
          <a:p>
            <a:pPr lvl="1"/>
            <a:r>
              <a:rPr lang="de-DE" sz="1500" dirty="0"/>
              <a:t>Unverträglichkeiten</a:t>
            </a:r>
            <a:endParaRPr lang="de-DE" sz="17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04.12.2017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Ablaufplan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04.12.2017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724037"/>
              </p:ext>
            </p:extLst>
          </p:nvPr>
        </p:nvGraphicFramePr>
        <p:xfrm>
          <a:off x="472340" y="1700666"/>
          <a:ext cx="11293611" cy="384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30134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Holzar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lzart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lza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Breitbild</PresentationFormat>
  <Paragraphs>160</Paragraphs>
  <Slides>17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Calibri</vt:lpstr>
      <vt:lpstr>Rockwell</vt:lpstr>
      <vt:lpstr>Rockwell Condensed</vt:lpstr>
      <vt:lpstr>Rockwell Extra Bold</vt:lpstr>
      <vt:lpstr>Wingdings</vt:lpstr>
      <vt:lpstr>Holzart</vt:lpstr>
      <vt:lpstr>Kaffee App</vt:lpstr>
      <vt:lpstr>Ziel</vt:lpstr>
      <vt:lpstr>Zielgruppe</vt:lpstr>
      <vt:lpstr>Primärpersona</vt:lpstr>
      <vt:lpstr>Sekundärpersona</vt:lpstr>
      <vt:lpstr>Muss-Anforderungen</vt:lpstr>
      <vt:lpstr>Kann-Anforderungen</vt:lpstr>
      <vt:lpstr>Soll-Anforderungen</vt:lpstr>
      <vt:lpstr>Ablaufplan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MOckups</vt:lpstr>
      <vt:lpstr>Framework</vt:lpstr>
      <vt:lpstr>Fortschritt der Muss-Anforderungen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Garrecht</dc:creator>
  <cp:lastModifiedBy>Katharina Garrecht</cp:lastModifiedBy>
  <cp:revision>59</cp:revision>
  <dcterms:created xsi:type="dcterms:W3CDTF">2017-10-30T12:33:50Z</dcterms:created>
  <dcterms:modified xsi:type="dcterms:W3CDTF">2017-12-04T10:47:14Z</dcterms:modified>
</cp:coreProperties>
</file>